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ssistant" charset="1" panose="00000500000000000000"/>
      <p:regular r:id="rId16"/>
    </p:embeddedFont>
    <p:embeddedFont>
      <p:font typeface="Bangers" charset="1" panose="020B0603050302020204"/>
      <p:regular r:id="rId17"/>
    </p:embeddedFont>
    <p:embeddedFont>
      <p:font typeface="Assistant Bold" charset="1" panose="00000800000000000000"/>
      <p:regular r:id="rId18"/>
    </p:embeddedFont>
    <p:embeddedFont>
      <p:font typeface="Canva Sans" charset="1" panose="020B0503030501040103"/>
      <p:regular r:id="rId19"/>
    </p:embeddedFont>
    <p:embeddedFont>
      <p:font typeface="Canva Sans Bold" charset="1" panose="020B0803030501040103"/>
      <p:regular r:id="rId20"/>
    </p:embeddedFont>
    <p:embeddedFont>
      <p:font typeface="Vast Shadow" charset="1" panose="02000000000000000000"/>
      <p:regular r:id="rId21"/>
    </p:embeddedFont>
    <p:embeddedFont>
      <p:font typeface="Chromium One" charset="1" panose="02000503020000020004"/>
      <p:regular r:id="rId22"/>
    </p:embeddedFont>
    <p:embeddedFont>
      <p:font typeface="Grown" charset="1" panose="02000500000000000000"/>
      <p:regular r:id="rId23"/>
    </p:embeddedFont>
    <p:embeddedFont>
      <p:font typeface="Heebo Bold" charset="1" panose="00000800000000000000"/>
      <p:regular r:id="rId24"/>
    </p:embeddedFont>
    <p:embeddedFont>
      <p:font typeface="Selima" charset="1" panose="02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6.pn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9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Relationship Id="rId7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0.png" Type="http://schemas.openxmlformats.org/officeDocument/2006/relationships/image"/><Relationship Id="rId4" Target="../media/image2.png" Type="http://schemas.openxmlformats.org/officeDocument/2006/relationships/image"/><Relationship Id="rId5" Target="../media/image23.png" Type="http://schemas.openxmlformats.org/officeDocument/2006/relationships/image"/><Relationship Id="rId6" Target="../embeddings/oleObject1.bin" Type="http://schemas.openxmlformats.org/officeDocument/2006/relationships/oleObjec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2.png" Type="http://schemas.openxmlformats.org/officeDocument/2006/relationships/image"/><Relationship Id="rId6" Target="../media/image2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87676" y="-2244933"/>
            <a:ext cx="11747274" cy="5668060"/>
          </a:xfrm>
          <a:custGeom>
            <a:avLst/>
            <a:gdLst/>
            <a:ahLst/>
            <a:cxnLst/>
            <a:rect r="r" b="b" t="t" l="l"/>
            <a:pathLst>
              <a:path h="5668060" w="11747274">
                <a:moveTo>
                  <a:pt x="0" y="0"/>
                </a:moveTo>
                <a:lnTo>
                  <a:pt x="11747274" y="0"/>
                </a:lnTo>
                <a:lnTo>
                  <a:pt x="11747274" y="5668060"/>
                </a:lnTo>
                <a:lnTo>
                  <a:pt x="0" y="5668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059598" y="6176464"/>
            <a:ext cx="11992069" cy="5786173"/>
          </a:xfrm>
          <a:custGeom>
            <a:avLst/>
            <a:gdLst/>
            <a:ahLst/>
            <a:cxnLst/>
            <a:rect r="r" b="b" t="t" l="l"/>
            <a:pathLst>
              <a:path h="5786173" w="11992069">
                <a:moveTo>
                  <a:pt x="0" y="0"/>
                </a:moveTo>
                <a:lnTo>
                  <a:pt x="11992069" y="0"/>
                </a:lnTo>
                <a:lnTo>
                  <a:pt x="11992069" y="5786173"/>
                </a:lnTo>
                <a:lnTo>
                  <a:pt x="0" y="57861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8022038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954539" y="1028700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78351" y="6352898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606919" y="1646831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68760" y="0"/>
            <a:ext cx="18456760" cy="10764132"/>
          </a:xfrm>
          <a:custGeom>
            <a:avLst/>
            <a:gdLst/>
            <a:ahLst/>
            <a:cxnLst/>
            <a:rect r="r" b="b" t="t" l="l"/>
            <a:pathLst>
              <a:path h="10764132" w="18456760">
                <a:moveTo>
                  <a:pt x="0" y="0"/>
                </a:moveTo>
                <a:lnTo>
                  <a:pt x="18456760" y="0"/>
                </a:lnTo>
                <a:lnTo>
                  <a:pt x="18456760" y="10764132"/>
                </a:lnTo>
                <a:lnTo>
                  <a:pt x="0" y="107641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895" t="0" r="-1895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-1392172" y="5600445"/>
            <a:ext cx="11156265" cy="333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2439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rPr>
              <a:t>DATA  FROM : YEAR ( 2013-2017)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1365" y="824349"/>
            <a:ext cx="7735835" cy="4319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60"/>
              </a:lnSpc>
            </a:pPr>
            <a:r>
              <a:rPr lang="en-US" sz="13575">
                <a:solidFill>
                  <a:srgbClr val="0097B2"/>
                </a:solidFill>
                <a:latin typeface="Bangers"/>
                <a:ea typeface="Bangers"/>
                <a:cs typeface="Bangers"/>
                <a:sym typeface="Bangers"/>
              </a:rPr>
              <a:t>sales demand forecasting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045804">
            <a:off x="10682967" y="3706429"/>
            <a:ext cx="12375396" cy="14495339"/>
          </a:xfrm>
          <a:custGeom>
            <a:avLst/>
            <a:gdLst/>
            <a:ahLst/>
            <a:cxnLst/>
            <a:rect r="r" b="b" t="t" l="l"/>
            <a:pathLst>
              <a:path h="14495339" w="12375396">
                <a:moveTo>
                  <a:pt x="0" y="0"/>
                </a:moveTo>
                <a:lnTo>
                  <a:pt x="12375395" y="0"/>
                </a:lnTo>
                <a:lnTo>
                  <a:pt x="12375395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709566">
            <a:off x="-4038325" y="-8075025"/>
            <a:ext cx="12375396" cy="14495339"/>
          </a:xfrm>
          <a:custGeom>
            <a:avLst/>
            <a:gdLst/>
            <a:ahLst/>
            <a:cxnLst/>
            <a:rect r="r" b="b" t="t" l="l"/>
            <a:pathLst>
              <a:path h="14495339" w="12375396">
                <a:moveTo>
                  <a:pt x="0" y="0"/>
                </a:moveTo>
                <a:lnTo>
                  <a:pt x="12375395" y="0"/>
                </a:lnTo>
                <a:lnTo>
                  <a:pt x="12375395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99868" y="-163964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3115362" y="3038105"/>
            <a:ext cx="4444106" cy="4210790"/>
          </a:xfrm>
          <a:custGeom>
            <a:avLst/>
            <a:gdLst/>
            <a:ahLst/>
            <a:cxnLst/>
            <a:rect r="r" b="b" t="t" l="l"/>
            <a:pathLst>
              <a:path h="4210790" w="4444106">
                <a:moveTo>
                  <a:pt x="0" y="0"/>
                </a:moveTo>
                <a:lnTo>
                  <a:pt x="4444106" y="0"/>
                </a:lnTo>
                <a:lnTo>
                  <a:pt x="4444106" y="4210790"/>
                </a:lnTo>
                <a:lnTo>
                  <a:pt x="0" y="42107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8144447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4452446" y="4376915"/>
            <a:ext cx="1769937" cy="1533169"/>
            <a:chOff x="0" y="0"/>
            <a:chExt cx="5791200" cy="50165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9210" y="2374900"/>
              <a:ext cx="5746750" cy="2523490"/>
            </a:xfrm>
            <a:custGeom>
              <a:avLst/>
              <a:gdLst/>
              <a:ahLst/>
              <a:cxnLst/>
              <a:rect r="r" b="b" t="t" l="l"/>
              <a:pathLst>
                <a:path h="2523490" w="5746750">
                  <a:moveTo>
                    <a:pt x="190500" y="152400"/>
                  </a:moveTo>
                  <a:cubicBezTo>
                    <a:pt x="190500" y="152400"/>
                    <a:pt x="2416810" y="0"/>
                    <a:pt x="2432050" y="2393950"/>
                  </a:cubicBezTo>
                  <a:cubicBezTo>
                    <a:pt x="36830" y="2378710"/>
                    <a:pt x="190500" y="152400"/>
                    <a:pt x="190500" y="152400"/>
                  </a:cubicBezTo>
                  <a:close/>
                  <a:moveTo>
                    <a:pt x="2561590" y="2523490"/>
                  </a:moveTo>
                  <a:lnTo>
                    <a:pt x="2430780" y="2522220"/>
                  </a:lnTo>
                  <a:cubicBezTo>
                    <a:pt x="1658620" y="2517140"/>
                    <a:pt x="1057910" y="2289810"/>
                    <a:pt x="645160" y="1845310"/>
                  </a:cubicBezTo>
                  <a:cubicBezTo>
                    <a:pt x="0" y="1149350"/>
                    <a:pt x="58420" y="184150"/>
                    <a:pt x="60960" y="143510"/>
                  </a:cubicBezTo>
                  <a:lnTo>
                    <a:pt x="68580" y="31750"/>
                  </a:lnTo>
                  <a:lnTo>
                    <a:pt x="181610" y="24130"/>
                  </a:lnTo>
                  <a:cubicBezTo>
                    <a:pt x="181610" y="24130"/>
                    <a:pt x="213360" y="21590"/>
                    <a:pt x="269240" y="21590"/>
                  </a:cubicBezTo>
                  <a:cubicBezTo>
                    <a:pt x="648970" y="21590"/>
                    <a:pt x="2546350" y="135890"/>
                    <a:pt x="2561590" y="2393950"/>
                  </a:cubicBezTo>
                  <a:lnTo>
                    <a:pt x="2561590" y="2523490"/>
                  </a:lnTo>
                  <a:close/>
                  <a:moveTo>
                    <a:pt x="318770" y="280670"/>
                  </a:moveTo>
                  <a:cubicBezTo>
                    <a:pt x="326390" y="544830"/>
                    <a:pt x="391160" y="1193800"/>
                    <a:pt x="836930" y="1672590"/>
                  </a:cubicBezTo>
                  <a:cubicBezTo>
                    <a:pt x="1174750" y="2035810"/>
                    <a:pt x="1666240" y="2233930"/>
                    <a:pt x="2298700" y="2261870"/>
                  </a:cubicBezTo>
                  <a:cubicBezTo>
                    <a:pt x="2221230" y="486410"/>
                    <a:pt x="829310" y="290830"/>
                    <a:pt x="318770" y="280670"/>
                  </a:cubicBezTo>
                  <a:close/>
                  <a:moveTo>
                    <a:pt x="3314700" y="2393950"/>
                  </a:moveTo>
                  <a:cubicBezTo>
                    <a:pt x="3329940" y="0"/>
                    <a:pt x="5556250" y="152400"/>
                    <a:pt x="5556250" y="152400"/>
                  </a:cubicBezTo>
                  <a:cubicBezTo>
                    <a:pt x="5556250" y="152400"/>
                    <a:pt x="5708650" y="2378710"/>
                    <a:pt x="3314700" y="2393950"/>
                  </a:cubicBezTo>
                  <a:close/>
                  <a:moveTo>
                    <a:pt x="3185160" y="2392680"/>
                  </a:moveTo>
                  <a:cubicBezTo>
                    <a:pt x="3199130" y="134620"/>
                    <a:pt x="5096510" y="20320"/>
                    <a:pt x="5477510" y="20320"/>
                  </a:cubicBezTo>
                  <a:cubicBezTo>
                    <a:pt x="5533390" y="20320"/>
                    <a:pt x="5565140" y="22860"/>
                    <a:pt x="5565140" y="22860"/>
                  </a:cubicBezTo>
                  <a:lnTo>
                    <a:pt x="5678170" y="30480"/>
                  </a:lnTo>
                  <a:lnTo>
                    <a:pt x="5685790" y="142240"/>
                  </a:lnTo>
                  <a:cubicBezTo>
                    <a:pt x="5688330" y="182880"/>
                    <a:pt x="5746749" y="1149350"/>
                    <a:pt x="5101590" y="1844040"/>
                  </a:cubicBezTo>
                  <a:cubicBezTo>
                    <a:pt x="4688840" y="2288540"/>
                    <a:pt x="4088129" y="2515870"/>
                    <a:pt x="3315970" y="2520950"/>
                  </a:cubicBezTo>
                  <a:lnTo>
                    <a:pt x="3185159" y="2522220"/>
                  </a:lnTo>
                  <a:lnTo>
                    <a:pt x="3185159" y="2392680"/>
                  </a:lnTo>
                  <a:close/>
                  <a:moveTo>
                    <a:pt x="3446780" y="2260600"/>
                  </a:moveTo>
                  <a:cubicBezTo>
                    <a:pt x="4079240" y="2232660"/>
                    <a:pt x="4570730" y="2034540"/>
                    <a:pt x="4908550" y="1671320"/>
                  </a:cubicBezTo>
                  <a:cubicBezTo>
                    <a:pt x="5354320" y="1192530"/>
                    <a:pt x="5419090" y="543560"/>
                    <a:pt x="5426710" y="279400"/>
                  </a:cubicBezTo>
                  <a:cubicBezTo>
                    <a:pt x="4916170" y="290830"/>
                    <a:pt x="3524250" y="486410"/>
                    <a:pt x="3446780" y="22606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188720" y="0"/>
              <a:ext cx="3362960" cy="3525520"/>
            </a:xfrm>
            <a:custGeom>
              <a:avLst/>
              <a:gdLst/>
              <a:ahLst/>
              <a:cxnLst/>
              <a:rect r="r" b="b" t="t" l="l"/>
              <a:pathLst>
                <a:path h="3525520" w="3362960">
                  <a:moveTo>
                    <a:pt x="1681480" y="171450"/>
                  </a:moveTo>
                  <a:cubicBezTo>
                    <a:pt x="1681480" y="171450"/>
                    <a:pt x="3362960" y="1637030"/>
                    <a:pt x="1681480" y="3341370"/>
                  </a:cubicBezTo>
                  <a:cubicBezTo>
                    <a:pt x="0" y="1638300"/>
                    <a:pt x="1681480" y="171450"/>
                    <a:pt x="1681480" y="171450"/>
                  </a:cubicBezTo>
                  <a:close/>
                  <a:moveTo>
                    <a:pt x="1681480" y="3525520"/>
                  </a:moveTo>
                  <a:lnTo>
                    <a:pt x="1590040" y="3432810"/>
                  </a:lnTo>
                  <a:cubicBezTo>
                    <a:pt x="1047750" y="2882900"/>
                    <a:pt x="783590" y="2297430"/>
                    <a:pt x="806450" y="1691640"/>
                  </a:cubicBezTo>
                  <a:cubicBezTo>
                    <a:pt x="842010" y="742950"/>
                    <a:pt x="1565910" y="101600"/>
                    <a:pt x="1596390" y="74930"/>
                  </a:cubicBezTo>
                  <a:lnTo>
                    <a:pt x="1681480" y="0"/>
                  </a:lnTo>
                  <a:lnTo>
                    <a:pt x="1766570" y="73660"/>
                  </a:lnTo>
                  <a:cubicBezTo>
                    <a:pt x="1797050" y="100330"/>
                    <a:pt x="2522220" y="742950"/>
                    <a:pt x="2556510" y="1690370"/>
                  </a:cubicBezTo>
                  <a:cubicBezTo>
                    <a:pt x="2579370" y="2296160"/>
                    <a:pt x="2315210" y="2881630"/>
                    <a:pt x="1772920" y="3431540"/>
                  </a:cubicBezTo>
                  <a:lnTo>
                    <a:pt x="1681480" y="3525520"/>
                  </a:lnTo>
                  <a:close/>
                  <a:moveTo>
                    <a:pt x="1681480" y="353060"/>
                  </a:moveTo>
                  <a:cubicBezTo>
                    <a:pt x="1499870" y="544830"/>
                    <a:pt x="1088390" y="1050290"/>
                    <a:pt x="1064260" y="1703070"/>
                  </a:cubicBezTo>
                  <a:cubicBezTo>
                    <a:pt x="1046480" y="2199640"/>
                    <a:pt x="1253490" y="2687320"/>
                    <a:pt x="1681480" y="3153410"/>
                  </a:cubicBezTo>
                  <a:cubicBezTo>
                    <a:pt x="2109470" y="2687320"/>
                    <a:pt x="2316480" y="2199640"/>
                    <a:pt x="2298700" y="1703070"/>
                  </a:cubicBezTo>
                  <a:cubicBezTo>
                    <a:pt x="2275840" y="1050290"/>
                    <a:pt x="1864360" y="544830"/>
                    <a:pt x="1681480" y="3530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7259300" y="9220200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10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404300" y="3232646"/>
            <a:ext cx="8956865" cy="1674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20"/>
              </a:lnSpc>
            </a:pPr>
            <a:r>
              <a:rPr lang="en-US" sz="11924">
                <a:solidFill>
                  <a:srgbClr val="8D0A75"/>
                </a:solidFill>
                <a:latin typeface="Selima"/>
                <a:ea typeface="Selima"/>
                <a:cs typeface="Selima"/>
                <a:sym typeface="Selima"/>
              </a:rPr>
              <a:t>THANKYOU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488132" y="4926436"/>
            <a:ext cx="16055413" cy="983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6"/>
              </a:lnSpc>
            </a:pPr>
            <a:r>
              <a:rPr lang="en-US" sz="3635">
                <a:solidFill>
                  <a:srgbClr val="000000"/>
                </a:solidFill>
                <a:latin typeface="Selima"/>
                <a:ea typeface="Selima"/>
                <a:cs typeface="Selima"/>
                <a:sym typeface="Selima"/>
              </a:rPr>
              <a:t> </a:t>
            </a:r>
            <a:r>
              <a:rPr lang="en-US" sz="3635">
                <a:solidFill>
                  <a:srgbClr val="000000"/>
                </a:solidFill>
                <a:latin typeface="Selima"/>
                <a:ea typeface="Selima"/>
                <a:cs typeface="Selima"/>
                <a:sym typeface="Selima"/>
              </a:rPr>
              <a:t>“Turning data into foresight → enabling smarter, </a:t>
            </a:r>
          </a:p>
          <a:p>
            <a:pPr algn="ctr">
              <a:lnSpc>
                <a:spcPts val="3816"/>
              </a:lnSpc>
            </a:pPr>
            <a:r>
              <a:rPr lang="en-US" sz="3635">
                <a:solidFill>
                  <a:srgbClr val="000000"/>
                </a:solidFill>
                <a:latin typeface="Selima"/>
                <a:ea typeface="Selima"/>
                <a:cs typeface="Selima"/>
                <a:sym typeface="Selima"/>
              </a:rPr>
              <a:t>faster, and profitable business decisions.”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672581">
            <a:off x="-947269" y="5620650"/>
            <a:ext cx="5580921" cy="6536950"/>
          </a:xfrm>
          <a:custGeom>
            <a:avLst/>
            <a:gdLst/>
            <a:ahLst/>
            <a:cxnLst/>
            <a:rect r="r" b="b" t="t" l="l"/>
            <a:pathLst>
              <a:path h="6536950" w="5580921">
                <a:moveTo>
                  <a:pt x="0" y="0"/>
                </a:moveTo>
                <a:lnTo>
                  <a:pt x="5580921" y="0"/>
                </a:lnTo>
                <a:lnTo>
                  <a:pt x="5580921" y="6536951"/>
                </a:lnTo>
                <a:lnTo>
                  <a:pt x="0" y="65369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66485" y="1268976"/>
            <a:ext cx="953413" cy="903359"/>
          </a:xfrm>
          <a:custGeom>
            <a:avLst/>
            <a:gdLst/>
            <a:ahLst/>
            <a:cxnLst/>
            <a:rect r="r" b="b" t="t" l="l"/>
            <a:pathLst>
              <a:path h="903359" w="953413">
                <a:moveTo>
                  <a:pt x="0" y="0"/>
                </a:moveTo>
                <a:lnTo>
                  <a:pt x="953413" y="0"/>
                </a:lnTo>
                <a:lnTo>
                  <a:pt x="953413" y="903360"/>
                </a:lnTo>
                <a:lnTo>
                  <a:pt x="0" y="9033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766888" y="10287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2126705">
            <a:off x="15069624" y="-596465"/>
            <a:ext cx="3288317" cy="3144454"/>
          </a:xfrm>
          <a:custGeom>
            <a:avLst/>
            <a:gdLst/>
            <a:ahLst/>
            <a:cxnLst/>
            <a:rect r="r" b="b" t="t" l="l"/>
            <a:pathLst>
              <a:path h="3144454" w="3288317">
                <a:moveTo>
                  <a:pt x="0" y="0"/>
                </a:moveTo>
                <a:lnTo>
                  <a:pt x="3288317" y="0"/>
                </a:lnTo>
                <a:lnTo>
                  <a:pt x="3288317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549380" y="-1258572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684568" y="8710477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0115" y="8020721"/>
            <a:ext cx="1306152" cy="1237579"/>
          </a:xfrm>
          <a:custGeom>
            <a:avLst/>
            <a:gdLst/>
            <a:ahLst/>
            <a:cxnLst/>
            <a:rect r="r" b="b" t="t" l="l"/>
            <a:pathLst>
              <a:path h="1237579" w="1306152">
                <a:moveTo>
                  <a:pt x="0" y="0"/>
                </a:moveTo>
                <a:lnTo>
                  <a:pt x="1306153" y="0"/>
                </a:lnTo>
                <a:lnTo>
                  <a:pt x="1306153" y="1237579"/>
                </a:lnTo>
                <a:lnTo>
                  <a:pt x="0" y="1237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2319898" y="239488"/>
            <a:ext cx="7767436" cy="1694090"/>
            <a:chOff x="0" y="0"/>
            <a:chExt cx="2045744" cy="44618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45745" cy="446180"/>
            </a:xfrm>
            <a:custGeom>
              <a:avLst/>
              <a:gdLst/>
              <a:ahLst/>
              <a:cxnLst/>
              <a:rect r="r" b="b" t="t" l="l"/>
              <a:pathLst>
                <a:path h="446180" w="2045745">
                  <a:moveTo>
                    <a:pt x="0" y="0"/>
                  </a:moveTo>
                  <a:lnTo>
                    <a:pt x="2045745" y="0"/>
                  </a:lnTo>
                  <a:lnTo>
                    <a:pt x="2045745" y="446180"/>
                  </a:lnTo>
                  <a:lnTo>
                    <a:pt x="0" y="446180"/>
                  </a:lnTo>
                  <a:close/>
                </a:path>
              </a:pathLst>
            </a:custGeom>
            <a:solidFill>
              <a:srgbClr val="000000"/>
            </a:solidFill>
            <a:ln w="76200" cap="sq">
              <a:solidFill>
                <a:srgbClr val="E5E5E5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045744" cy="4842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9604703" y="2043016"/>
            <a:ext cx="5692078" cy="2545911"/>
          </a:xfrm>
          <a:custGeom>
            <a:avLst/>
            <a:gdLst/>
            <a:ahLst/>
            <a:cxnLst/>
            <a:rect r="r" b="b" t="t" l="l"/>
            <a:pathLst>
              <a:path h="2545911" w="5692078">
                <a:moveTo>
                  <a:pt x="0" y="0"/>
                </a:moveTo>
                <a:lnTo>
                  <a:pt x="5692078" y="0"/>
                </a:lnTo>
                <a:lnTo>
                  <a:pt x="5692078" y="2545911"/>
                </a:lnTo>
                <a:lnTo>
                  <a:pt x="0" y="254591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947723" y="4959098"/>
            <a:ext cx="4891020" cy="4891020"/>
          </a:xfrm>
          <a:custGeom>
            <a:avLst/>
            <a:gdLst/>
            <a:ahLst/>
            <a:cxnLst/>
            <a:rect r="r" b="b" t="t" l="l"/>
            <a:pathLst>
              <a:path h="4891020" w="4891020">
                <a:moveTo>
                  <a:pt x="0" y="0"/>
                </a:moveTo>
                <a:lnTo>
                  <a:pt x="4891020" y="0"/>
                </a:lnTo>
                <a:lnTo>
                  <a:pt x="4891020" y="4891020"/>
                </a:lnTo>
                <a:lnTo>
                  <a:pt x="0" y="489102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678017" y="2172336"/>
            <a:ext cx="5236267" cy="5236267"/>
          </a:xfrm>
          <a:custGeom>
            <a:avLst/>
            <a:gdLst/>
            <a:ahLst/>
            <a:cxnLst/>
            <a:rect r="r" b="b" t="t" l="l"/>
            <a:pathLst>
              <a:path h="5236267" w="5236267">
                <a:moveTo>
                  <a:pt x="0" y="0"/>
                </a:moveTo>
                <a:lnTo>
                  <a:pt x="5236267" y="0"/>
                </a:lnTo>
                <a:lnTo>
                  <a:pt x="5236267" y="5236267"/>
                </a:lnTo>
                <a:lnTo>
                  <a:pt x="0" y="523626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472990" y="2565873"/>
            <a:ext cx="6152781" cy="1407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08"/>
              </a:lnSpc>
            </a:pPr>
            <a:r>
              <a:rPr lang="en-US" sz="3090" b="true">
                <a:solidFill>
                  <a:srgbClr val="33123B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No. of Years</a:t>
            </a:r>
            <a:r>
              <a:rPr lang="en-US" sz="3090">
                <a:solidFill>
                  <a:srgbClr val="33123B"/>
                </a:solidFill>
                <a:latin typeface="Assistant"/>
                <a:ea typeface="Assistant"/>
                <a:cs typeface="Assistant"/>
                <a:sym typeface="Assistant"/>
              </a:rPr>
              <a:t> : 5 (2013-2017)</a:t>
            </a:r>
          </a:p>
          <a:p>
            <a:pPr algn="r">
              <a:lnSpc>
                <a:spcPts val="3708"/>
              </a:lnSpc>
            </a:pPr>
            <a:r>
              <a:rPr lang="en-US" sz="3090" b="true">
                <a:solidFill>
                  <a:srgbClr val="33123B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No. of Stores</a:t>
            </a:r>
            <a:r>
              <a:rPr lang="en-US" sz="3090">
                <a:solidFill>
                  <a:srgbClr val="33123B"/>
                </a:solidFill>
                <a:latin typeface="Assistant"/>
                <a:ea typeface="Assistant"/>
                <a:cs typeface="Assistant"/>
                <a:sym typeface="Assistant"/>
              </a:rPr>
              <a:t> : 10</a:t>
            </a:r>
          </a:p>
          <a:p>
            <a:pPr algn="r">
              <a:lnSpc>
                <a:spcPts val="3708"/>
              </a:lnSpc>
            </a:pPr>
            <a:r>
              <a:rPr lang="en-US" sz="3090" b="true">
                <a:solidFill>
                  <a:srgbClr val="33123B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No. of Items</a:t>
            </a:r>
            <a:r>
              <a:rPr lang="en-US" sz="3090">
                <a:solidFill>
                  <a:srgbClr val="33123B"/>
                </a:solidFill>
                <a:latin typeface="Assistant"/>
                <a:ea typeface="Assistant"/>
                <a:cs typeface="Assistant"/>
                <a:sym typeface="Assistant"/>
              </a:rPr>
              <a:t> : 50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96268" y="2686238"/>
            <a:ext cx="5418016" cy="3677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7658" indent="-32382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 taken from kaggle</a:t>
            </a:r>
          </a:p>
          <a:p>
            <a:pPr algn="ctr" marL="647658" indent="-32382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Analyzed data in jupyter notebook</a:t>
            </a:r>
          </a:p>
          <a:p>
            <a:pPr algn="ctr" marL="647658" indent="-32382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Historical sales dataset (2013–2017 actual sales).</a:t>
            </a:r>
          </a:p>
          <a:p>
            <a:pPr algn="ctr" marL="647658" indent="-323829" lvl="1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Forecast data generated for 2018.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97296" y="5210545"/>
            <a:ext cx="4191875" cy="4780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4"/>
              </a:lnSpc>
            </a:pPr>
            <a:r>
              <a:rPr lang="en-US" sz="30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Columns:</a:t>
            </a:r>
          </a:p>
          <a:p>
            <a:pPr algn="ctr">
              <a:lnSpc>
                <a:spcPts val="4234"/>
              </a:lnSpc>
            </a:pPr>
            <a:r>
              <a:rPr lang="en-US" sz="302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date</a:t>
            </a:r>
            <a:r>
              <a:rPr lang="en-US" sz="30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→ daily sales timeline</a:t>
            </a:r>
          </a:p>
          <a:p>
            <a:pPr algn="ctr">
              <a:lnSpc>
                <a:spcPts val="4234"/>
              </a:lnSpc>
            </a:pPr>
            <a:r>
              <a:rPr lang="en-US" sz="30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</a:t>
            </a:r>
            <a:r>
              <a:rPr lang="en-US" sz="302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item</a:t>
            </a:r>
            <a:r>
              <a:rPr lang="en-US" sz="30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→ product/item identifier</a:t>
            </a:r>
          </a:p>
          <a:p>
            <a:pPr algn="ctr">
              <a:lnSpc>
                <a:spcPts val="4234"/>
              </a:lnSpc>
            </a:pPr>
            <a:r>
              <a:rPr lang="en-US" sz="302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store</a:t>
            </a:r>
            <a:r>
              <a:rPr lang="en-US" sz="30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→ store identifier</a:t>
            </a:r>
          </a:p>
          <a:p>
            <a:pPr algn="ctr">
              <a:lnSpc>
                <a:spcPts val="4234"/>
              </a:lnSpc>
            </a:pPr>
            <a:r>
              <a:rPr lang="en-US" sz="3024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sales</a:t>
            </a:r>
            <a:r>
              <a:rPr lang="en-US" sz="3024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→ daily sales values</a:t>
            </a:r>
          </a:p>
          <a:p>
            <a:pPr algn="ctr">
              <a:lnSpc>
                <a:spcPts val="4234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2496268" y="1570992"/>
            <a:ext cx="7774421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79"/>
              </a:lnSpc>
              <a:spcBef>
                <a:spcPct val="0"/>
              </a:spcBef>
            </a:pPr>
            <a:r>
              <a:rPr lang="en-US" sz="1200" strike="noStrike" u="none">
                <a:solidFill>
                  <a:srgbClr val="000000"/>
                </a:solidFill>
                <a:latin typeface="Vast Shadow"/>
                <a:ea typeface="Vast Shadow"/>
                <a:cs typeface="Vast Shadow"/>
                <a:sym typeface="Vast Shadow"/>
              </a:rPr>
              <a:t>Vast Shadow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496268" y="1561467"/>
            <a:ext cx="7774421" cy="207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79"/>
              </a:lnSpc>
              <a:spcBef>
                <a:spcPct val="0"/>
              </a:spcBef>
            </a:pPr>
            <a:r>
              <a:rPr lang="en-US" sz="1200" strike="noStrike" u="none">
                <a:solidFill>
                  <a:srgbClr val="000000"/>
                </a:solidFill>
                <a:latin typeface="Chromium One"/>
                <a:ea typeface="Chromium One"/>
                <a:cs typeface="Chromium One"/>
                <a:sym typeface="Chromium One"/>
              </a:rPr>
              <a:t>Chromium One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173302" y="329965"/>
            <a:ext cx="7774421" cy="1167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59"/>
              </a:lnSpc>
              <a:spcBef>
                <a:spcPct val="0"/>
              </a:spcBef>
            </a:pPr>
            <a:r>
              <a:rPr lang="en-US" sz="6899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Dataset Overview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05000" y="0"/>
            <a:ext cx="18493000" cy="10287000"/>
          </a:xfrm>
          <a:custGeom>
            <a:avLst/>
            <a:gdLst/>
            <a:ahLst/>
            <a:cxnLst/>
            <a:rect r="r" b="b" t="t" l="l"/>
            <a:pathLst>
              <a:path h="10287000" w="18493000">
                <a:moveTo>
                  <a:pt x="0" y="0"/>
                </a:moveTo>
                <a:lnTo>
                  <a:pt x="18493000" y="0"/>
                </a:lnTo>
                <a:lnTo>
                  <a:pt x="18493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914" t="-30136" r="-26973" b="-1940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220200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836337">
            <a:off x="-2083212" y="-8988147"/>
            <a:ext cx="12375396" cy="14495339"/>
          </a:xfrm>
          <a:custGeom>
            <a:avLst/>
            <a:gdLst/>
            <a:ahLst/>
            <a:cxnLst/>
            <a:rect r="r" b="b" t="t" l="l"/>
            <a:pathLst>
              <a:path h="14495339" w="12375396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213708" y="-207562"/>
            <a:ext cx="1304761" cy="1236262"/>
          </a:xfrm>
          <a:custGeom>
            <a:avLst/>
            <a:gdLst/>
            <a:ahLst/>
            <a:cxnLst/>
            <a:rect r="r" b="b" t="t" l="l"/>
            <a:pathLst>
              <a:path h="1236262" w="1304761">
                <a:moveTo>
                  <a:pt x="0" y="0"/>
                </a:moveTo>
                <a:lnTo>
                  <a:pt x="1304762" y="0"/>
                </a:lnTo>
                <a:lnTo>
                  <a:pt x="1304762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430732" y="1985372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770910" y="2139405"/>
            <a:ext cx="10237820" cy="6135660"/>
            <a:chOff x="0" y="0"/>
            <a:chExt cx="13650426" cy="818088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994582"/>
              <a:ext cx="13650426" cy="6186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68959" indent="-384480" lvl="1">
                <a:lnSpc>
                  <a:spcPts val="4273"/>
                </a:lnSpc>
                <a:buFont typeface="Arial"/>
                <a:buChar char="•"/>
              </a:pPr>
              <a:r>
                <a:rPr lang="en-US" sz="356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Difficulty in accurately forecasting </a:t>
              </a:r>
            </a:p>
            <a:p>
              <a:pPr algn="l">
                <a:lnSpc>
                  <a:spcPts val="4273"/>
                </a:lnSpc>
              </a:pPr>
              <a:r>
                <a:rPr lang="en-US" sz="356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         </a:t>
              </a:r>
              <a:r>
                <a:rPr lang="en-US" sz="356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sales demand.</a:t>
              </a:r>
            </a:p>
            <a:p>
              <a:pPr algn="l" marL="768959" indent="-384480" lvl="1">
                <a:lnSpc>
                  <a:spcPts val="4273"/>
                </a:lnSpc>
                <a:buFont typeface="Arial"/>
                <a:buChar char="•"/>
              </a:pPr>
              <a:r>
                <a:rPr lang="en-US" sz="356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Frequent stock-outs during peak seasons.</a:t>
              </a:r>
            </a:p>
            <a:p>
              <a:pPr algn="l" marL="768959" indent="-384480" lvl="1">
                <a:lnSpc>
                  <a:spcPts val="4273"/>
                </a:lnSpc>
                <a:buFont typeface="Arial"/>
                <a:buChar char="•"/>
              </a:pPr>
              <a:r>
                <a:rPr lang="en-US" sz="356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Excess inventory in low-demand </a:t>
              </a:r>
            </a:p>
            <a:p>
              <a:pPr algn="l">
                <a:lnSpc>
                  <a:spcPts val="4273"/>
                </a:lnSpc>
              </a:pPr>
              <a:r>
                <a:rPr lang="en-US" sz="356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         </a:t>
              </a:r>
              <a:r>
                <a:rPr lang="en-US" sz="356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periods → increased costs.</a:t>
              </a:r>
            </a:p>
            <a:p>
              <a:pPr algn="l" marL="768959" indent="-384480" lvl="1">
                <a:lnSpc>
                  <a:spcPts val="4273"/>
                </a:lnSpc>
                <a:buFont typeface="Arial"/>
                <a:buChar char="•"/>
              </a:pPr>
              <a:r>
                <a:rPr lang="en-US" sz="356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Inefficient inventory and resource allocation.</a:t>
              </a:r>
            </a:p>
            <a:p>
              <a:pPr algn="l" marL="768959" indent="-384480" lvl="1">
                <a:lnSpc>
                  <a:spcPts val="4273"/>
                </a:lnSpc>
                <a:buFont typeface="Arial"/>
                <a:buChar char="•"/>
              </a:pPr>
              <a:r>
                <a:rPr lang="en-US" sz="3561">
                  <a:solidFill>
                    <a:srgbClr val="FFFFFF"/>
                  </a:solidFill>
                  <a:latin typeface="Assistant"/>
                  <a:ea typeface="Assistant"/>
                  <a:cs typeface="Assistant"/>
                  <a:sym typeface="Assistant"/>
                </a:rPr>
                <a:t>Missed opportunities for revenue growth and customer satisfaction.</a:t>
              </a:r>
            </a:p>
            <a:p>
              <a:pPr algn="l">
                <a:lnSpc>
                  <a:spcPts val="2665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13650426" cy="11524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853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7259300" y="3543823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104486" y="-4543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58968" y="4522536"/>
            <a:ext cx="1095155" cy="1241929"/>
          </a:xfrm>
          <a:custGeom>
            <a:avLst/>
            <a:gdLst/>
            <a:ahLst/>
            <a:cxnLst/>
            <a:rect r="r" b="b" t="t" l="l"/>
            <a:pathLst>
              <a:path h="1241929" w="1095155">
                <a:moveTo>
                  <a:pt x="0" y="0"/>
                </a:moveTo>
                <a:lnTo>
                  <a:pt x="1095155" y="0"/>
                </a:lnTo>
                <a:lnTo>
                  <a:pt x="1095155" y="1241928"/>
                </a:lnTo>
                <a:lnTo>
                  <a:pt x="0" y="12419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01352" y="4472668"/>
            <a:ext cx="5424713" cy="5424713"/>
          </a:xfrm>
          <a:custGeom>
            <a:avLst/>
            <a:gdLst/>
            <a:ahLst/>
            <a:cxnLst/>
            <a:rect r="r" b="b" t="t" l="l"/>
            <a:pathLst>
              <a:path h="5424713" w="5424713">
                <a:moveTo>
                  <a:pt x="0" y="0"/>
                </a:moveTo>
                <a:lnTo>
                  <a:pt x="5424713" y="0"/>
                </a:lnTo>
                <a:lnTo>
                  <a:pt x="5424713" y="5424713"/>
                </a:lnTo>
                <a:lnTo>
                  <a:pt x="0" y="542471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w="38100" cap="sq">
            <a:solidFill>
              <a:srgbClr val="FFFFFF"/>
            </a:solidFill>
            <a:prstDash val="solid"/>
            <a:miter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9707766" y="1166587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6"/>
                </a:lnTo>
                <a:lnTo>
                  <a:pt x="0" y="7752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0751026" y="1028700"/>
            <a:ext cx="7288037" cy="1170400"/>
            <a:chOff x="0" y="0"/>
            <a:chExt cx="1919483" cy="30825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919483" cy="308253"/>
            </a:xfrm>
            <a:custGeom>
              <a:avLst/>
              <a:gdLst/>
              <a:ahLst/>
              <a:cxnLst/>
              <a:rect r="r" b="b" t="t" l="l"/>
              <a:pathLst>
                <a:path h="308253" w="1919483">
                  <a:moveTo>
                    <a:pt x="0" y="0"/>
                  </a:moveTo>
                  <a:lnTo>
                    <a:pt x="1919483" y="0"/>
                  </a:lnTo>
                  <a:lnTo>
                    <a:pt x="1919483" y="308253"/>
                  </a:lnTo>
                  <a:lnTo>
                    <a:pt x="0" y="308253"/>
                  </a:lnTo>
                  <a:close/>
                </a:path>
              </a:pathLst>
            </a:custGeom>
            <a:solidFill>
              <a:srgbClr val="000000"/>
            </a:solidFill>
            <a:ln w="66675" cap="sq">
              <a:solidFill>
                <a:srgbClr val="E5E5E5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919483" cy="346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28700" y="1076325"/>
            <a:ext cx="1025423" cy="713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b="true">
                <a:solidFill>
                  <a:srgbClr val="FFFFFF"/>
                </a:solidFill>
                <a:latin typeface="Heebo Bold"/>
                <a:ea typeface="Heebo Bold"/>
                <a:cs typeface="Heebo Bold"/>
                <a:sym typeface="Heebo Bold"/>
              </a:rPr>
              <a:t>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259300" y="9220200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-2424896" y="4763659"/>
            <a:ext cx="6943366" cy="110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580"/>
              </a:lnSpc>
            </a:pPr>
            <a:r>
              <a:rPr lang="en-US" sz="7800" b="true">
                <a:solidFill>
                  <a:srgbClr val="FFFFFF"/>
                </a:solidFill>
                <a:latin typeface="Heebo Bold"/>
                <a:ea typeface="Heebo Bold"/>
                <a:cs typeface="Heebo Bold"/>
                <a:sym typeface="Heebo Bold"/>
              </a:rPr>
              <a:t>Goal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9157" y="5981358"/>
            <a:ext cx="4969103" cy="3692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80"/>
              </a:lnSpc>
            </a:pPr>
            <a:r>
              <a:rPr lang="en-US" sz="262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“The goal of this project is to develop a reliable sales forecasting model and dashboard that empowers businesses to make informed, data-driven decisions for inventory and demand planning.”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502088" y="971636"/>
            <a:ext cx="7536974" cy="1167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59"/>
              </a:lnSpc>
              <a:spcBef>
                <a:spcPct val="0"/>
              </a:spcBef>
            </a:pPr>
            <a:r>
              <a:rPr lang="en-US" sz="6899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Business Problem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846408" cy="10287000"/>
          </a:xfrm>
          <a:custGeom>
            <a:avLst/>
            <a:gdLst/>
            <a:ahLst/>
            <a:cxnLst/>
            <a:rect r="r" b="b" t="t" l="l"/>
            <a:pathLst>
              <a:path h="10287000" w="6846408">
                <a:moveTo>
                  <a:pt x="0" y="0"/>
                </a:moveTo>
                <a:lnTo>
                  <a:pt x="6846408" y="0"/>
                </a:lnTo>
                <a:lnTo>
                  <a:pt x="68464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" r="0" b="-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126705">
            <a:off x="15050574" y="-596465"/>
            <a:ext cx="3288317" cy="3144454"/>
          </a:xfrm>
          <a:custGeom>
            <a:avLst/>
            <a:gdLst/>
            <a:ahLst/>
            <a:cxnLst/>
            <a:rect r="r" b="b" t="t" l="l"/>
            <a:pathLst>
              <a:path h="3144454" w="3288317">
                <a:moveTo>
                  <a:pt x="0" y="0"/>
                </a:moveTo>
                <a:lnTo>
                  <a:pt x="3288317" y="0"/>
                </a:lnTo>
                <a:lnTo>
                  <a:pt x="3288317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613573" y="2898755"/>
            <a:ext cx="8097506" cy="10094182"/>
            <a:chOff x="0" y="0"/>
            <a:chExt cx="10796675" cy="1345890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5756"/>
              <a:ext cx="10796675" cy="7848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77238" indent="-388619" lvl="1">
                <a:lnSpc>
                  <a:spcPts val="4319"/>
                </a:lnSpc>
                <a:buFont typeface="Arial"/>
                <a:buChar char="•"/>
              </a:pPr>
              <a:r>
                <a:rPr lang="en-US" sz="3599">
                  <a:solidFill>
                    <a:srgbClr val="33123B"/>
                  </a:solidFill>
                  <a:latin typeface="Assistant"/>
                  <a:ea typeface="Assistant"/>
                  <a:cs typeface="Assistant"/>
                  <a:sym typeface="Assistant"/>
                </a:rPr>
                <a:t>Used historical sales data to identify patterns and trends.</a:t>
              </a:r>
            </a:p>
            <a:p>
              <a:pPr algn="l" marL="777238" indent="-388619" lvl="1">
                <a:lnSpc>
                  <a:spcPts val="4319"/>
                </a:lnSpc>
                <a:buFont typeface="Arial"/>
                <a:buChar char="•"/>
              </a:pPr>
              <a:r>
                <a:rPr lang="en-US" sz="3599">
                  <a:solidFill>
                    <a:srgbClr val="33123B"/>
                  </a:solidFill>
                  <a:latin typeface="Assistant"/>
                  <a:ea typeface="Assistant"/>
                  <a:cs typeface="Assistant"/>
                  <a:sym typeface="Assistant"/>
                </a:rPr>
                <a:t>Apply </a:t>
              </a:r>
              <a:r>
                <a:rPr lang="en-US" b="true" sz="3599">
                  <a:solidFill>
                    <a:srgbClr val="33123B"/>
                  </a:solidFill>
                  <a:latin typeface="Assistant Bold"/>
                  <a:ea typeface="Assistant Bold"/>
                  <a:cs typeface="Assistant Bold"/>
                  <a:sym typeface="Assistant Bold"/>
                </a:rPr>
                <a:t>machine learning</a:t>
              </a:r>
              <a:r>
                <a:rPr lang="en-US" sz="3599">
                  <a:solidFill>
                    <a:srgbClr val="33123B"/>
                  </a:solidFill>
                  <a:latin typeface="Assistant"/>
                  <a:ea typeface="Assistant"/>
                  <a:cs typeface="Assistant"/>
                  <a:sym typeface="Assistant"/>
                </a:rPr>
                <a:t> forecasting models to predict future sales.</a:t>
              </a:r>
            </a:p>
            <a:p>
              <a:pPr algn="l" marL="777238" indent="-388619" lvl="1">
                <a:lnSpc>
                  <a:spcPts val="4319"/>
                </a:lnSpc>
                <a:buFont typeface="Arial"/>
                <a:buChar char="•"/>
              </a:pPr>
              <a:r>
                <a:rPr lang="en-US" sz="3599">
                  <a:solidFill>
                    <a:srgbClr val="33123B"/>
                  </a:solidFill>
                  <a:latin typeface="Assistant"/>
                  <a:ea typeface="Assistant"/>
                  <a:cs typeface="Assistant"/>
                  <a:sym typeface="Assistant"/>
                </a:rPr>
                <a:t>Build an interactive </a:t>
              </a:r>
              <a:r>
                <a:rPr lang="en-US" b="true" sz="3599">
                  <a:solidFill>
                    <a:srgbClr val="33123B"/>
                  </a:solidFill>
                  <a:latin typeface="Assistant Bold"/>
                  <a:ea typeface="Assistant Bold"/>
                  <a:cs typeface="Assistant Bold"/>
                  <a:sym typeface="Assistant Bold"/>
                </a:rPr>
                <a:t>dashboard</a:t>
              </a:r>
              <a:r>
                <a:rPr lang="en-US" sz="3599">
                  <a:solidFill>
                    <a:srgbClr val="33123B"/>
                  </a:solidFill>
                  <a:latin typeface="Assistant"/>
                  <a:ea typeface="Assistant"/>
                  <a:cs typeface="Assistant"/>
                  <a:sym typeface="Assistant"/>
                </a:rPr>
                <a:t> for store, item, and seasonal insights.</a:t>
              </a:r>
            </a:p>
            <a:p>
              <a:pPr algn="l" marL="777238" indent="-388619" lvl="1">
                <a:lnSpc>
                  <a:spcPts val="4319"/>
                </a:lnSpc>
                <a:buFont typeface="Arial"/>
                <a:buChar char="•"/>
              </a:pPr>
              <a:r>
                <a:rPr lang="en-US" sz="3599">
                  <a:solidFill>
                    <a:srgbClr val="33123B"/>
                  </a:solidFill>
                  <a:latin typeface="Assistant"/>
                  <a:ea typeface="Assistant"/>
                  <a:cs typeface="Assistant"/>
                  <a:sym typeface="Assistant"/>
                </a:rPr>
                <a:t>Enable data-driven inventory and resource planning.</a:t>
              </a:r>
            </a:p>
            <a:p>
              <a:pPr algn="l" marL="777238" indent="-388619" lvl="1">
                <a:lnSpc>
                  <a:spcPts val="4319"/>
                </a:lnSpc>
                <a:buFont typeface="Arial"/>
                <a:buChar char="•"/>
              </a:pPr>
              <a:r>
                <a:rPr lang="en-US" sz="3599">
                  <a:solidFill>
                    <a:srgbClr val="33123B"/>
                  </a:solidFill>
                  <a:latin typeface="Assistant"/>
                  <a:ea typeface="Assistant"/>
                  <a:cs typeface="Assistant"/>
                  <a:sym typeface="Assistant"/>
                </a:rPr>
                <a:t>Improve overall</a:t>
              </a:r>
              <a:r>
                <a:rPr lang="en-US" b="true" sz="3599">
                  <a:solidFill>
                    <a:srgbClr val="33123B"/>
                  </a:solidFill>
                  <a:latin typeface="Assistant Bold"/>
                  <a:ea typeface="Assistant Bold"/>
                  <a:cs typeface="Assistant Bold"/>
                  <a:sym typeface="Assistant Bold"/>
                </a:rPr>
                <a:t> forecast accuracy</a:t>
              </a:r>
              <a:r>
                <a:rPr lang="en-US" sz="3599">
                  <a:solidFill>
                    <a:srgbClr val="33123B"/>
                  </a:solidFill>
                  <a:latin typeface="Assistant"/>
                  <a:ea typeface="Assistant"/>
                  <a:cs typeface="Assistant"/>
                  <a:sym typeface="Assistant"/>
                </a:rPr>
                <a:t>, efficiency, and profitability.</a:t>
              </a:r>
            </a:p>
            <a:p>
              <a:pPr algn="l">
                <a:lnSpc>
                  <a:spcPts val="360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9525"/>
              <a:ext cx="10796675" cy="715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0464170"/>
              <a:ext cx="10796675" cy="617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608415"/>
              <a:ext cx="10796675" cy="715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2841447"/>
              <a:ext cx="10796675" cy="617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1985691"/>
              <a:ext cx="10796675" cy="715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6029584" y="5782769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340890" y="10287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022583" y="1254493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8012225" y="1061574"/>
            <a:ext cx="4245255" cy="1161075"/>
            <a:chOff x="0" y="0"/>
            <a:chExt cx="1118092" cy="30579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18092" cy="305797"/>
            </a:xfrm>
            <a:custGeom>
              <a:avLst/>
              <a:gdLst/>
              <a:ahLst/>
              <a:cxnLst/>
              <a:rect r="r" b="b" t="t" l="l"/>
              <a:pathLst>
                <a:path h="305797" w="1118092">
                  <a:moveTo>
                    <a:pt x="0" y="0"/>
                  </a:moveTo>
                  <a:lnTo>
                    <a:pt x="1118092" y="0"/>
                  </a:lnTo>
                  <a:lnTo>
                    <a:pt x="1118092" y="305797"/>
                  </a:lnTo>
                  <a:lnTo>
                    <a:pt x="0" y="305797"/>
                  </a:lnTo>
                  <a:close/>
                </a:path>
              </a:pathLst>
            </a:custGeom>
            <a:solidFill>
              <a:srgbClr val="000000"/>
            </a:solidFill>
            <a:ln w="66675" cap="sq">
              <a:solidFill>
                <a:srgbClr val="E5E5E5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118092" cy="3438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7259300" y="9220200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33123B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371873" y="991718"/>
            <a:ext cx="3525958" cy="117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78"/>
              </a:lnSpc>
              <a:spcBef>
                <a:spcPct val="0"/>
              </a:spcBef>
            </a:pPr>
            <a:r>
              <a:rPr lang="en-US" sz="6912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Solution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558177" y="562694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5558177" y="-3160431"/>
            <a:ext cx="5459645" cy="6320863"/>
          </a:xfrm>
          <a:custGeom>
            <a:avLst/>
            <a:gdLst/>
            <a:ahLst/>
            <a:cxnLst/>
            <a:rect r="r" b="b" t="t" l="l"/>
            <a:pathLst>
              <a:path h="6320863" w="5459645">
                <a:moveTo>
                  <a:pt x="0" y="0"/>
                </a:moveTo>
                <a:lnTo>
                  <a:pt x="5459646" y="0"/>
                </a:lnTo>
                <a:lnTo>
                  <a:pt x="5459646" y="6320862"/>
                </a:lnTo>
                <a:lnTo>
                  <a:pt x="0" y="63208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87353" y="5378314"/>
            <a:ext cx="5459645" cy="6320863"/>
          </a:xfrm>
          <a:custGeom>
            <a:avLst/>
            <a:gdLst/>
            <a:ahLst/>
            <a:cxnLst/>
            <a:rect r="r" b="b" t="t" l="l"/>
            <a:pathLst>
              <a:path h="6320863" w="5459645">
                <a:moveTo>
                  <a:pt x="0" y="0"/>
                </a:moveTo>
                <a:lnTo>
                  <a:pt x="5459645" y="0"/>
                </a:lnTo>
                <a:lnTo>
                  <a:pt x="5459645" y="6320863"/>
                </a:lnTo>
                <a:lnTo>
                  <a:pt x="0" y="63208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24834" y="9258300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14522" y="1376764"/>
            <a:ext cx="7133158" cy="4925423"/>
          </a:xfrm>
          <a:custGeom>
            <a:avLst/>
            <a:gdLst/>
            <a:ahLst/>
            <a:cxnLst/>
            <a:rect r="r" b="b" t="t" l="l"/>
            <a:pathLst>
              <a:path h="4925423" w="7133158">
                <a:moveTo>
                  <a:pt x="0" y="0"/>
                </a:moveTo>
                <a:lnTo>
                  <a:pt x="7133158" y="0"/>
                </a:lnTo>
                <a:lnTo>
                  <a:pt x="7133158" y="4925423"/>
                </a:lnTo>
                <a:lnTo>
                  <a:pt x="0" y="49254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704" r="-348" b="-75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850994" y="1706330"/>
            <a:ext cx="8503556" cy="4515835"/>
          </a:xfrm>
          <a:custGeom>
            <a:avLst/>
            <a:gdLst/>
            <a:ahLst/>
            <a:cxnLst/>
            <a:rect r="r" b="b" t="t" l="l"/>
            <a:pathLst>
              <a:path h="4515835" w="8503556">
                <a:moveTo>
                  <a:pt x="0" y="0"/>
                </a:moveTo>
                <a:lnTo>
                  <a:pt x="8503556" y="0"/>
                </a:lnTo>
                <a:lnTo>
                  <a:pt x="8503556" y="4515835"/>
                </a:lnTo>
                <a:lnTo>
                  <a:pt x="0" y="45158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97" t="0" r="-697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131860" y="6650251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6"/>
                </a:lnTo>
                <a:lnTo>
                  <a:pt x="0" y="7752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690031" y="6478430"/>
            <a:ext cx="6846458" cy="2864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5"/>
              </a:lnSpc>
            </a:pPr>
            <a:r>
              <a:rPr lang="en-US" sz="23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Insights:</a:t>
            </a:r>
          </a:p>
          <a:p>
            <a:pPr algn="ctr">
              <a:lnSpc>
                <a:spcPts val="3305"/>
              </a:lnSpc>
            </a:pPr>
          </a:p>
          <a:p>
            <a:pPr algn="ctr">
              <a:lnSpc>
                <a:spcPts val="3305"/>
              </a:lnSpc>
            </a:pPr>
          </a:p>
          <a:p>
            <a:pPr algn="ctr">
              <a:lnSpc>
                <a:spcPts val="3165"/>
              </a:lnSpc>
            </a:pPr>
            <a:r>
              <a:rPr lang="en-US" sz="226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  </a:t>
            </a:r>
            <a:r>
              <a:rPr lang="en-US" sz="226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Store 2 and Store 8 are performing Best</a:t>
            </a:r>
          </a:p>
          <a:p>
            <a:pPr algn="ctr">
              <a:lnSpc>
                <a:spcPts val="3165"/>
              </a:lnSpc>
            </a:pPr>
            <a:r>
              <a:rPr lang="en-US" sz="226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Item 15 and Item 28 are performing Best</a:t>
            </a:r>
            <a:r>
              <a:rPr lang="en-US" sz="226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ctr">
              <a:lnSpc>
                <a:spcPts val="3287"/>
              </a:lnSpc>
            </a:pPr>
            <a:r>
              <a:rPr lang="en-US" sz="234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</a:t>
            </a:r>
            <a:r>
              <a:rPr lang="en-US" sz="234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 few stores and item  contribute the majority of sales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501841" y="6401860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05426" y="175076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1" y="0"/>
                </a:lnTo>
                <a:lnTo>
                  <a:pt x="818191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318489" y="260910"/>
            <a:ext cx="10336646" cy="887254"/>
            <a:chOff x="0" y="0"/>
            <a:chExt cx="2722409" cy="2336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722409" cy="233680"/>
            </a:xfrm>
            <a:custGeom>
              <a:avLst/>
              <a:gdLst/>
              <a:ahLst/>
              <a:cxnLst/>
              <a:rect r="r" b="b" t="t" l="l"/>
              <a:pathLst>
                <a:path h="233680" w="2722409">
                  <a:moveTo>
                    <a:pt x="0" y="0"/>
                  </a:moveTo>
                  <a:lnTo>
                    <a:pt x="2722409" y="0"/>
                  </a:lnTo>
                  <a:lnTo>
                    <a:pt x="2722409" y="233680"/>
                  </a:lnTo>
                  <a:lnTo>
                    <a:pt x="0" y="233680"/>
                  </a:lnTo>
                  <a:close/>
                </a:path>
              </a:pathLst>
            </a:custGeom>
            <a:solidFill>
              <a:srgbClr val="000000"/>
            </a:solidFill>
            <a:ln w="66675" cap="sq">
              <a:solidFill>
                <a:srgbClr val="E5E5E5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722409" cy="2717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-612888" y="6751379"/>
            <a:ext cx="8712369" cy="298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Insights:</a:t>
            </a:r>
          </a:p>
          <a:p>
            <a:pPr algn="ctr">
              <a:lnSpc>
                <a:spcPts val="3360"/>
              </a:lnSpc>
            </a:pPr>
          </a:p>
          <a:p>
            <a:pPr algn="ctr">
              <a:lnSpc>
                <a:spcPts val="3360"/>
              </a:lnSpc>
            </a:pPr>
          </a:p>
          <a:p>
            <a:pPr algn="ctr" marL="518286" indent="-259143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</a:t>
            </a: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Strong seasonality with sales peaks in festive/high-demand months.</a:t>
            </a:r>
          </a:p>
          <a:p>
            <a:pPr algn="ctr" marL="518286" indent="-259143" lvl="1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Noticeable decline in off-season periods.</a:t>
            </a:r>
          </a:p>
          <a:p>
            <a:pPr algn="ctr">
              <a:lnSpc>
                <a:spcPts val="392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812656" y="58861"/>
            <a:ext cx="9348311" cy="1167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73"/>
              </a:lnSpc>
              <a:spcBef>
                <a:spcPct val="0"/>
              </a:spcBef>
            </a:pPr>
            <a:r>
              <a:rPr lang="en-US" sz="6909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Exploratory Data Analysis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0412234" y="-5818163"/>
            <a:ext cx="14428598" cy="6961798"/>
          </a:xfrm>
          <a:custGeom>
            <a:avLst/>
            <a:gdLst/>
            <a:ahLst/>
            <a:cxnLst/>
            <a:rect r="r" b="b" t="t" l="l"/>
            <a:pathLst>
              <a:path h="6961798" w="14428598">
                <a:moveTo>
                  <a:pt x="14428597" y="0"/>
                </a:moveTo>
                <a:lnTo>
                  <a:pt x="0" y="0"/>
                </a:lnTo>
                <a:lnTo>
                  <a:pt x="0" y="6961799"/>
                </a:lnTo>
                <a:lnTo>
                  <a:pt x="14428597" y="6961799"/>
                </a:lnTo>
                <a:lnTo>
                  <a:pt x="1442859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054649" y="4313307"/>
            <a:ext cx="6911683" cy="8001948"/>
          </a:xfrm>
          <a:custGeom>
            <a:avLst/>
            <a:gdLst/>
            <a:ahLst/>
            <a:cxnLst/>
            <a:rect r="r" b="b" t="t" l="l"/>
            <a:pathLst>
              <a:path h="8001948" w="6911683">
                <a:moveTo>
                  <a:pt x="0" y="0"/>
                </a:moveTo>
                <a:lnTo>
                  <a:pt x="6911683" y="0"/>
                </a:lnTo>
                <a:lnTo>
                  <a:pt x="6911683" y="8001948"/>
                </a:lnTo>
                <a:lnTo>
                  <a:pt x="0" y="80019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938684" y="225151"/>
            <a:ext cx="687848" cy="651736"/>
          </a:xfrm>
          <a:custGeom>
            <a:avLst/>
            <a:gdLst/>
            <a:ahLst/>
            <a:cxnLst/>
            <a:rect r="r" b="b" t="t" l="l"/>
            <a:pathLst>
              <a:path h="651736" w="687848">
                <a:moveTo>
                  <a:pt x="0" y="0"/>
                </a:moveTo>
                <a:lnTo>
                  <a:pt x="687848" y="0"/>
                </a:lnTo>
                <a:lnTo>
                  <a:pt x="687848" y="651736"/>
                </a:lnTo>
                <a:lnTo>
                  <a:pt x="0" y="6517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62125" y="225151"/>
            <a:ext cx="12048853" cy="1139058"/>
            <a:chOff x="0" y="0"/>
            <a:chExt cx="3173360" cy="2999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73360" cy="299999"/>
            </a:xfrm>
            <a:custGeom>
              <a:avLst/>
              <a:gdLst/>
              <a:ahLst/>
              <a:cxnLst/>
              <a:rect r="r" b="b" t="t" l="l"/>
              <a:pathLst>
                <a:path h="299999" w="3173360">
                  <a:moveTo>
                    <a:pt x="0" y="0"/>
                  </a:moveTo>
                  <a:lnTo>
                    <a:pt x="3173360" y="0"/>
                  </a:lnTo>
                  <a:lnTo>
                    <a:pt x="3173360" y="299999"/>
                  </a:lnTo>
                  <a:lnTo>
                    <a:pt x="0" y="299999"/>
                  </a:lnTo>
                  <a:close/>
                </a:path>
              </a:pathLst>
            </a:custGeom>
            <a:solidFill>
              <a:srgbClr val="000000"/>
            </a:solidFill>
            <a:ln w="66675" cap="sq">
              <a:solidFill>
                <a:srgbClr val="E5E5E5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73360" cy="338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aphicFrame>
        <p:nvGraphicFramePr>
          <p:cNvPr name="Object 8" id="8"/>
          <p:cNvGraphicFramePr/>
          <p:nvPr/>
        </p:nvGraphicFramePr>
        <p:xfrm>
          <a:off x="1565789" y="1817191"/>
          <a:ext cx="9776253" cy="8229600"/>
        </p:xfrm>
        <a:graphic>
          <a:graphicData uri="http://schemas.openxmlformats.org/presentationml/2006/ole">
            <p:oleObj imgW="11734800" imgH="10172700" r:id="rId6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9" id="9"/>
          <p:cNvSpPr txBox="true"/>
          <p:nvPr/>
        </p:nvSpPr>
        <p:spPr>
          <a:xfrm rot="0">
            <a:off x="17259300" y="9220200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6862" y="5727254"/>
            <a:ext cx="14121727" cy="1587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Selected </a:t>
            </a:r>
            <a:r>
              <a:rPr lang="en-US" b="true" sz="25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Random Forest Regressor</a:t>
            </a: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as the primary forecasting model.</a:t>
            </a:r>
          </a:p>
          <a:p>
            <a:pPr algn="ctr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Trained model using historical sales data (2013–2017).</a:t>
            </a:r>
          </a:p>
          <a:p>
            <a:pPr algn="ctr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Compared performance against a baseline model (yesterday’s sales = today’s sales).</a:t>
            </a:r>
          </a:p>
          <a:p>
            <a:pPr algn="ctr">
              <a:lnSpc>
                <a:spcPts val="210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-445717" y="7933878"/>
            <a:ext cx="16155983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b="true" sz="2800">
                <a:solidFill>
                  <a:srgbClr val="CB6CE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“The model is highly accurate and provides actionable forecasts that directly </a:t>
            </a:r>
          </a:p>
          <a:p>
            <a:pPr algn="ctr">
              <a:lnSpc>
                <a:spcPts val="3920"/>
              </a:lnSpc>
            </a:pPr>
            <a:r>
              <a:rPr lang="en-US" b="true" sz="2800">
                <a:solidFill>
                  <a:srgbClr val="CB6CE6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support business decision-making.”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6862" y="196363"/>
            <a:ext cx="10526792" cy="1167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55"/>
              </a:lnSpc>
              <a:spcBef>
                <a:spcPct val="0"/>
              </a:spcBef>
            </a:pPr>
            <a:r>
              <a:rPr lang="en-US" sz="6896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Model Building and Evaluation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12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126705">
            <a:off x="14913062" y="-1572227"/>
            <a:ext cx="3288317" cy="3144454"/>
          </a:xfrm>
          <a:custGeom>
            <a:avLst/>
            <a:gdLst/>
            <a:ahLst/>
            <a:cxnLst/>
            <a:rect r="r" b="b" t="t" l="l"/>
            <a:pathLst>
              <a:path h="3144454" w="3288317">
                <a:moveTo>
                  <a:pt x="0" y="0"/>
                </a:moveTo>
                <a:lnTo>
                  <a:pt x="3288317" y="0"/>
                </a:lnTo>
                <a:lnTo>
                  <a:pt x="3288317" y="3144454"/>
                </a:lnTo>
                <a:lnTo>
                  <a:pt x="0" y="31444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677652" y="990321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1" y="0"/>
                </a:lnTo>
                <a:lnTo>
                  <a:pt x="2459431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518873" y="-1258572"/>
            <a:ext cx="2459432" cy="2287272"/>
          </a:xfrm>
          <a:custGeom>
            <a:avLst/>
            <a:gdLst/>
            <a:ahLst/>
            <a:cxnLst/>
            <a:rect r="r" b="b" t="t" l="l"/>
            <a:pathLst>
              <a:path h="2287272" w="2459432">
                <a:moveTo>
                  <a:pt x="0" y="0"/>
                </a:moveTo>
                <a:lnTo>
                  <a:pt x="2459431" y="0"/>
                </a:lnTo>
                <a:lnTo>
                  <a:pt x="2459431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9604" y="215084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8483063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307687" y="5284342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989745" y="5358698"/>
            <a:ext cx="818192" cy="775237"/>
          </a:xfrm>
          <a:custGeom>
            <a:avLst/>
            <a:gdLst/>
            <a:ahLst/>
            <a:cxnLst/>
            <a:rect r="r" b="b" t="t" l="l"/>
            <a:pathLst>
              <a:path h="775237" w="818192">
                <a:moveTo>
                  <a:pt x="0" y="0"/>
                </a:moveTo>
                <a:lnTo>
                  <a:pt x="818192" y="0"/>
                </a:lnTo>
                <a:lnTo>
                  <a:pt x="818192" y="775237"/>
                </a:lnTo>
                <a:lnTo>
                  <a:pt x="0" y="775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19604" y="1896615"/>
            <a:ext cx="10133611" cy="5877601"/>
          </a:xfrm>
          <a:custGeom>
            <a:avLst/>
            <a:gdLst/>
            <a:ahLst/>
            <a:cxnLst/>
            <a:rect r="r" b="b" t="t" l="l"/>
            <a:pathLst>
              <a:path h="5877601" w="10133611">
                <a:moveTo>
                  <a:pt x="0" y="0"/>
                </a:moveTo>
                <a:lnTo>
                  <a:pt x="10133612" y="0"/>
                </a:lnTo>
                <a:lnTo>
                  <a:pt x="10133612" y="5877601"/>
                </a:lnTo>
                <a:lnTo>
                  <a:pt x="0" y="58776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537" r="0" b="-537"/>
            </a:stretch>
          </a:blipFill>
          <a:ln cap="rnd">
            <a:noFill/>
            <a:prstDash val="solid"/>
            <a:round/>
          </a:ln>
        </p:spPr>
      </p:sp>
      <p:grpSp>
        <p:nvGrpSpPr>
          <p:cNvPr name="Group 10" id="10"/>
          <p:cNvGrpSpPr/>
          <p:nvPr/>
        </p:nvGrpSpPr>
        <p:grpSpPr>
          <a:xfrm rot="0">
            <a:off x="1247324" y="482231"/>
            <a:ext cx="9896136" cy="1016180"/>
            <a:chOff x="0" y="0"/>
            <a:chExt cx="2606390" cy="26763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606390" cy="267636"/>
            </a:xfrm>
            <a:custGeom>
              <a:avLst/>
              <a:gdLst/>
              <a:ahLst/>
              <a:cxnLst/>
              <a:rect r="r" b="b" t="t" l="l"/>
              <a:pathLst>
                <a:path h="267636" w="2606390">
                  <a:moveTo>
                    <a:pt x="0" y="0"/>
                  </a:moveTo>
                  <a:lnTo>
                    <a:pt x="2606390" y="0"/>
                  </a:lnTo>
                  <a:lnTo>
                    <a:pt x="2606390" y="267636"/>
                  </a:lnTo>
                  <a:lnTo>
                    <a:pt x="0" y="267636"/>
                  </a:lnTo>
                  <a:close/>
                </a:path>
              </a:pathLst>
            </a:custGeom>
            <a:solidFill>
              <a:srgbClr val="000000"/>
            </a:solidFill>
            <a:ln w="66675" cap="sq">
              <a:solidFill>
                <a:srgbClr val="E5E5E5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606390" cy="3057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7259300" y="9220200"/>
            <a:ext cx="152400" cy="190500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36498" y="8583841"/>
            <a:ext cx="14953248" cy="1324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0"/>
              </a:lnSpc>
            </a:pPr>
            <a:r>
              <a:rPr lang="en-US" sz="257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“The model’s predictions align strongly with real sales, making it reliable for business decision-making.”</a:t>
            </a:r>
          </a:p>
          <a:p>
            <a:pPr algn="ctr">
              <a:lnSpc>
                <a:spcPts val="3291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0937877" y="2907437"/>
            <a:ext cx="7207436" cy="3817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22093" indent="-261046" lvl="1">
              <a:lnSpc>
                <a:spcPts val="3385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Predicted sales follow actual sales very closely.</a:t>
            </a:r>
          </a:p>
          <a:p>
            <a:pPr algn="ctr" marL="522093" indent="-261046" lvl="1">
              <a:lnSpc>
                <a:spcPts val="3385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Minor deviations only in sudden demand spikes.</a:t>
            </a:r>
          </a:p>
          <a:p>
            <a:pPr algn="ctr" marL="522093" indent="-261046" lvl="1">
              <a:lnSpc>
                <a:spcPts val="3385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Confirms high model accuracy (R² = 0.93, MAPE = 12.87%).</a:t>
            </a:r>
          </a:p>
          <a:p>
            <a:pPr algn="ctr" marL="522093" indent="-261046" lvl="1">
              <a:lnSpc>
                <a:spcPts val="3385"/>
              </a:lnSpc>
              <a:buFont typeface="Arial"/>
              <a:buChar char="•"/>
            </a:pPr>
            <a:r>
              <a:rPr lang="en-US" sz="241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Provides confidence to use forecasts for operational planning.</a:t>
            </a:r>
          </a:p>
          <a:p>
            <a:pPr algn="ctr">
              <a:lnSpc>
                <a:spcPts val="3385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609747" y="330922"/>
            <a:ext cx="8913019" cy="1185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735"/>
              </a:lnSpc>
              <a:spcBef>
                <a:spcPct val="0"/>
              </a:spcBef>
            </a:pPr>
            <a:r>
              <a:rPr lang="en-US" sz="6953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Actual vs Predicted Sales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6334444" y="0"/>
          <a:ext cx="12172950" cy="10287000"/>
        </p:xfrm>
        <a:graphic>
          <a:graphicData uri="http://schemas.openxmlformats.org/drawingml/2006/table">
            <a:tbl>
              <a:tblPr/>
              <a:tblGrid>
                <a:gridCol w="11387479"/>
              </a:tblGrid>
              <a:tr h="167535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📦 Inventory Optimization → Reduce stock-outs and excess stock.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123B"/>
                    </a:solidFill>
                  </a:tcPr>
                </a:tc>
              </a:tr>
              <a:tr h="167535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🛒 Product Strategy → Focus on top-selling items, reconsider low-demand products.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123B"/>
                    </a:solidFill>
                  </a:tcPr>
                </a:tc>
              </a:tr>
              <a:tr h="167535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      🏬 Store Efficiency → Invest in high-performing stores, redesign underperforming ones.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123B"/>
                    </a:solidFill>
                  </a:tcPr>
                </a:tc>
              </a:tr>
              <a:tr h="17536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📊 Better Decision-Making → Reliable forecasts for budgeting and staffing.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123B"/>
                    </a:solidFill>
                  </a:tcPr>
                </a:tc>
              </a:tr>
              <a:tr h="17536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FFFFFF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💰 Profitability Growth → Data-driven actions lead to higher sales &amp; lower costs.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123B"/>
                    </a:solidFill>
                  </a:tcPr>
                </a:tc>
              </a:tr>
              <a:tr h="17536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b="true" sz="3199">
                          <a:solidFill>
                            <a:srgbClr val="FFFFFF"/>
                          </a:solidFill>
                          <a:latin typeface="Assistant Bold"/>
                          <a:ea typeface="Assistant Bold"/>
                          <a:cs typeface="Assistant Bold"/>
                          <a:sym typeface="Assistant Bold"/>
                        </a:rPr>
                        <a:t>   “Turning data into foresight → enabling smarter, faster, and profitable business decisions.”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123B"/>
                    </a:solidFill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30444" y="775825"/>
            <a:ext cx="6294476" cy="2299419"/>
            <a:chOff x="0" y="0"/>
            <a:chExt cx="1657804" cy="6056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7804" cy="605608"/>
            </a:xfrm>
            <a:custGeom>
              <a:avLst/>
              <a:gdLst/>
              <a:ahLst/>
              <a:cxnLst/>
              <a:rect r="r" b="b" t="t" l="l"/>
              <a:pathLst>
                <a:path h="605608" w="1657804">
                  <a:moveTo>
                    <a:pt x="0" y="0"/>
                  </a:moveTo>
                  <a:lnTo>
                    <a:pt x="1657804" y="0"/>
                  </a:lnTo>
                  <a:lnTo>
                    <a:pt x="1657804" y="605608"/>
                  </a:lnTo>
                  <a:lnTo>
                    <a:pt x="0" y="605608"/>
                  </a:lnTo>
                  <a:close/>
                </a:path>
              </a:pathLst>
            </a:custGeom>
            <a:solidFill>
              <a:srgbClr val="000000"/>
            </a:solidFill>
            <a:ln w="66675" cap="sq">
              <a:solidFill>
                <a:srgbClr val="E5E5E5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657804" cy="6437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96178" y="642475"/>
            <a:ext cx="5963008" cy="2432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60"/>
              </a:lnSpc>
            </a:pPr>
            <a:r>
              <a:rPr lang="en-US" sz="6971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Overall Business</a:t>
            </a:r>
          </a:p>
          <a:p>
            <a:pPr algn="ctr" marL="0" indent="0" lvl="0">
              <a:lnSpc>
                <a:spcPts val="9760"/>
              </a:lnSpc>
              <a:spcBef>
                <a:spcPct val="0"/>
              </a:spcBef>
            </a:pPr>
            <a:r>
              <a:rPr lang="en-US" sz="6971">
                <a:solidFill>
                  <a:srgbClr val="FFFFFF"/>
                </a:solidFill>
                <a:latin typeface="Grown"/>
                <a:ea typeface="Grown"/>
                <a:cs typeface="Grown"/>
                <a:sym typeface="Grown"/>
              </a:rPr>
              <a:t> value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DAGy25mVq3c</dc:identifier>
  <dcterms:modified xsi:type="dcterms:W3CDTF">2011-08-01T06:04:30Z</dcterms:modified>
  <cp:revision>1</cp:revision>
  <dc:title>Sales Pitch Presentation</dc:title>
</cp:coreProperties>
</file>

<file path=docProps/thumbnail.jpeg>
</file>